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35" r:id="rId2"/>
    <p:sldId id="256" r:id="rId3"/>
    <p:sldId id="438" r:id="rId4"/>
    <p:sldId id="437" r:id="rId5"/>
    <p:sldId id="436" r:id="rId6"/>
    <p:sldId id="417" r:id="rId7"/>
    <p:sldId id="411" r:id="rId8"/>
    <p:sldId id="346" r:id="rId9"/>
    <p:sldId id="439" r:id="rId10"/>
    <p:sldId id="433" r:id="rId11"/>
    <p:sldId id="375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12" r:id="rId2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7F40E-8CED-445D-8922-4C346BF841F4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B16D-B867-43C3-AAF6-D45A2D3E87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46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22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05D2A8-BA48-D038-08E0-2A6977E4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AA1A4E1-EB24-BE49-74AB-A7454FB8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03774CC-68C8-9257-E567-8E94EA94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A7976E-5A61-409C-E73E-FECB82B9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25920B-1450-C22B-7438-D3674E33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3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2193C2-B430-4C52-2964-F84B33AB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DF6BF1-8B97-9B47-8D67-6BDBFCE0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E80249-6674-9943-F395-827F127E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EEED28-6FFD-86C0-3BCF-61AFEA97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73161A-1586-5BD1-E11E-B6A192C5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90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2CEAF8D-602B-5D1E-4388-C377AEBA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43CEA94-B068-3CCF-4D33-C7DF5483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3EB028-F76A-16C5-9F6C-7B0F3BC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50DEBD-80E1-A5B6-8844-1668003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150881-299B-04DC-6967-CCF31943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859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1EC5EA-EBC6-BF8C-45C4-F6E1E2D6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E1984F-11E4-A4B1-6925-37A579A7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2B184E-86BD-6A6A-335D-76E6BDD9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E914B4-58A5-03D8-B0E8-1C2A00BA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FA6FB3-8535-A971-084D-20F045FF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7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A55E9-57B4-1270-931A-8A3D7481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6A27A28-8766-064C-15B2-6437E959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42A1F0-7CB0-EB6C-44BC-AA194038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FAD8CC-1D3E-0B50-226C-290EEC4E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716289-0CE7-8E6F-70D4-172D7EF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62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445322-6817-E035-A7B8-039714E2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B708B2-2245-37E0-E254-EC3F0B75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AA9683-DFD4-192E-065F-C60365373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B0E673-FFD6-BBF0-E2B2-79E08C66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CFBBFF0-456B-FE4F-67DD-1366656A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2E7A3C-E0E4-D2A3-1E0C-7FE43EF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49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9B89E4-E394-EA5E-AAA8-C268B9E4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4FFD56-53BC-B454-0D33-1F3D2134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055438-8CEB-A445-DF65-9499B9FD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F2EE3A7-4E3F-3A5F-C77F-CCC2516F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BC80A9E-F120-5A14-4DEC-7A588AC4C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11346C5-ACC0-43D1-4BA9-25EF622F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0274A05-AF70-2DEA-A8F1-09201664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4B8D74E-1F47-BF5C-4701-1C9E541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51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8E10B2-43BE-1014-384D-430B6153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A8D0DE9-8790-B62D-B20D-CECF37EF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CB9E37E-8CA4-419B-084C-175B686F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CEE581-0455-C182-17CA-914A92D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9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F0A8D7-FBE6-BF1D-A09F-E64A8DD8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7C660C0-2858-6D27-2FBD-1AE545D1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E1494F-223F-3AC7-2E16-B76635E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664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92195-3D80-4A0B-CBE4-D3603136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3B8702-8F66-3318-587B-DBFC8A1B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E33C2F-CA3E-F009-05DF-3FFEC2314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7462C4D-22F3-D2CE-1C57-7F42D54F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69F8AB5-236B-E9ED-E4C6-8B1935F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CF658BD-1884-394A-8DC6-F6EAFC4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EC68F-9E4E-727E-5FF5-9ACE80D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F53B7E-F512-2273-F6C2-E2CD5884A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A1C68E-0C0A-E404-59E3-2B315398B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EB7C0C-4D4F-7587-139F-7D1B9202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AB7015-64B0-5659-3707-02C90812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3BC8FE-40F7-699A-2247-8DA96F9B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244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E16E0C1-38CB-8880-AA4F-51F117BC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761201-91D6-4E6E-A1CA-D4ABA460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F8FC566-69C2-39E8-F48A-95B24A6EA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03E6-F6F4-41E9-80D9-CA9692B8970B}" type="datetimeFigureOut">
              <a:rPr lang="pl-PL" smtClean="0"/>
              <a:t>16.11.2023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8D7949-B2B3-5854-2171-D6B35FDE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9B189C-D35B-B886-26FF-2113EFCA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DEBBFBA-652D-98AC-2F41-5C156CE2ABE5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894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Seci-konwolucyjne/tree/mai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adalbertii/Seci-konwolucyjne/blob/main/convolutional-with_ann-layer-01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Seci-konwolucyjne/blob/main/convolutional-layer-01.ipynb" TargetMode="External"/><Relationship Id="rId5" Type="http://schemas.openxmlformats.org/officeDocument/2006/relationships/hyperlink" Target="https://github.com/adalbertii/Seci-konwolucyjne/blob/main/augmentation-layer-01.ipynb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architektura-ai/blob/main/keras_classification_iris_case.ipynb" TargetMode="External"/><Relationship Id="rId5" Type="http://schemas.openxmlformats.org/officeDocument/2006/relationships/hyperlink" Target="https://github.com/adalbertii/architektura-ai/tree/main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Obraz 53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BCF75D38-3706-5981-32D4-42FE4E5A7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51" y="0"/>
            <a:ext cx="5311133" cy="6858000"/>
          </a:xfrm>
          <a:prstGeom prst="rect">
            <a:avLst/>
          </a:prstGeom>
        </p:spPr>
      </p:pic>
      <p:sp>
        <p:nvSpPr>
          <p:cNvPr id="55" name="pole tekstowe 54">
            <a:extLst>
              <a:ext uri="{FF2B5EF4-FFF2-40B4-BE49-F238E27FC236}">
                <a16:creationId xmlns:a16="http://schemas.microsoft.com/office/drawing/2014/main" id="{062E8C0D-59C9-2647-698D-24770D03D26A}"/>
              </a:ext>
            </a:extLst>
          </p:cNvPr>
          <p:cNvSpPr txBox="1"/>
          <p:nvPr/>
        </p:nvSpPr>
        <p:spPr>
          <a:xfrm>
            <a:off x="746621" y="1396940"/>
            <a:ext cx="424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Poprawna i pełna identyfikacja problemu biznesowego </a:t>
            </a: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BE9E690C-1284-E521-2429-9798E4AC9DC1}"/>
              </a:ext>
            </a:extLst>
          </p:cNvPr>
          <p:cNvSpPr txBox="1"/>
          <p:nvPr/>
        </p:nvSpPr>
        <p:spPr>
          <a:xfrm>
            <a:off x="746621" y="2738301"/>
            <a:ext cx="4177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Koncepcja wsparcia AI - specyfikacja celu biznesowego </a:t>
            </a: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B6C15C8E-D902-DC36-1C6B-7876FAA5C790}"/>
              </a:ext>
            </a:extLst>
          </p:cNvPr>
          <p:cNvSpPr txBox="1"/>
          <p:nvPr/>
        </p:nvSpPr>
        <p:spPr>
          <a:xfrm>
            <a:off x="570455" y="4417408"/>
            <a:ext cx="442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Identyfikacja źródeł danych dla procesu uczenia modelu AI</a:t>
            </a:r>
          </a:p>
        </p:txBody>
      </p:sp>
      <p:cxnSp>
        <p:nvCxnSpPr>
          <p:cNvPr id="59" name="Łącznik prosty ze strzałką 58">
            <a:extLst>
              <a:ext uri="{FF2B5EF4-FFF2-40B4-BE49-F238E27FC236}">
                <a16:creationId xmlns:a16="http://schemas.microsoft.com/office/drawing/2014/main" id="{194E4E9D-235D-3C16-2249-E5AEF48F94AD}"/>
              </a:ext>
            </a:extLst>
          </p:cNvPr>
          <p:cNvCxnSpPr>
            <a:cxnSpLocks/>
          </p:cNvCxnSpPr>
          <p:nvPr/>
        </p:nvCxnSpPr>
        <p:spPr>
          <a:xfrm>
            <a:off x="2583809" y="1865847"/>
            <a:ext cx="0" cy="78856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06BD1303-ED22-5047-717A-7A410D729D71}"/>
              </a:ext>
            </a:extLst>
          </p:cNvPr>
          <p:cNvCxnSpPr>
            <a:cxnSpLocks/>
          </p:cNvCxnSpPr>
          <p:nvPr/>
        </p:nvCxnSpPr>
        <p:spPr>
          <a:xfrm>
            <a:off x="2583809" y="3306661"/>
            <a:ext cx="0" cy="102205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: łamany 61">
            <a:extLst>
              <a:ext uri="{FF2B5EF4-FFF2-40B4-BE49-F238E27FC236}">
                <a16:creationId xmlns:a16="http://schemas.microsoft.com/office/drawing/2014/main" id="{CA04C0F0-18ED-AC71-728B-9B78482EB27A}"/>
              </a:ext>
            </a:extLst>
          </p:cNvPr>
          <p:cNvCxnSpPr>
            <a:cxnSpLocks/>
          </p:cNvCxnSpPr>
          <p:nvPr/>
        </p:nvCxnSpPr>
        <p:spPr>
          <a:xfrm>
            <a:off x="2508308" y="4874004"/>
            <a:ext cx="3649211" cy="406983"/>
          </a:xfrm>
          <a:prstGeom prst="bentConnector3">
            <a:avLst>
              <a:gd name="adj1" fmla="val 805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93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3196047" y="4580708"/>
            <a:ext cx="825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AI - Modele </a:t>
            </a:r>
            <a:r>
              <a:rPr lang="pl-PL" sz="5400" dirty="0" err="1"/>
              <a:t>konwolucyjne</a:t>
            </a:r>
            <a:endParaRPr lang="pl-PL" sz="5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F1531BB-8A55-FA96-FF2A-973238AD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419100"/>
            <a:ext cx="99345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9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0A22974-9333-6140-E6E0-40FD47EC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447675"/>
            <a:ext cx="98393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4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AF5FE5C-3223-7CC1-9EED-BCBACE0D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9137"/>
            <a:ext cx="9829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5131437-ACAE-36DF-A9BD-AFD439E5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42887"/>
            <a:ext cx="103917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BBFEC72-97EB-8AD6-0376-855439FF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781050"/>
            <a:ext cx="10506075" cy="5295900"/>
          </a:xfrm>
          <a:prstGeom prst="rect">
            <a:avLst/>
          </a:prstGeom>
        </p:spPr>
      </p:pic>
      <p:sp>
        <p:nvSpPr>
          <p:cNvPr id="2" name="Owal 1">
            <a:extLst>
              <a:ext uri="{FF2B5EF4-FFF2-40B4-BE49-F238E27FC236}">
                <a16:creationId xmlns:a16="http://schemas.microsoft.com/office/drawing/2014/main" id="{EBB45BBC-0852-4EB4-975B-CBDBDEA1C356}"/>
              </a:ext>
            </a:extLst>
          </p:cNvPr>
          <p:cNvSpPr/>
          <p:nvPr/>
        </p:nvSpPr>
        <p:spPr>
          <a:xfrm>
            <a:off x="1812022" y="4135772"/>
            <a:ext cx="9756396" cy="15603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1931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3E2B887-E30B-FF3F-B349-262AB9BD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481012"/>
            <a:ext cx="105060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F8D7734-09B7-D4F3-4451-A5737BC1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300037"/>
            <a:ext cx="104108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27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296E173-F025-B3FC-2AAD-DBA9E816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66725"/>
            <a:ext cx="105346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5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E11BEB4-5BC3-AE60-2E01-A168E90F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47675"/>
            <a:ext cx="104775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7298263" y="1263561"/>
            <a:ext cx="289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Agenda: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D30CD5EB-3CB3-9E96-58F9-E541EE4A071D}"/>
              </a:ext>
            </a:extLst>
          </p:cNvPr>
          <p:cNvSpPr txBox="1"/>
          <p:nvPr/>
        </p:nvSpPr>
        <p:spPr>
          <a:xfrm>
            <a:off x="6979643" y="2702138"/>
            <a:ext cx="5335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Część I: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l-PL" dirty="0"/>
              <a:t>Interakcje z platformą </a:t>
            </a:r>
            <a:r>
              <a:rPr lang="pl-PL" dirty="0" err="1"/>
              <a:t>OpenAI</a:t>
            </a:r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l-PL" dirty="0"/>
              <a:t>integracja z </a:t>
            </a: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Cognitive</a:t>
            </a:r>
            <a:r>
              <a:rPr lang="pl-PL" dirty="0"/>
              <a:t> service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l-PL" dirty="0"/>
              <a:t>budowa serwisu klasyfikacyjnego w </a:t>
            </a:r>
            <a:r>
              <a:rPr lang="pl-PL" dirty="0" err="1"/>
              <a:t>CoLab</a:t>
            </a:r>
            <a:endParaRPr lang="pl-PL" dirty="0"/>
          </a:p>
          <a:p>
            <a:pPr lvl="1"/>
            <a:r>
              <a:rPr lang="pl-PL" dirty="0"/>
              <a:t> </a:t>
            </a:r>
          </a:p>
          <a:p>
            <a:r>
              <a:rPr lang="pl-PL" dirty="0"/>
              <a:t>Część II: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 err="1"/>
              <a:t>konwolucje</a:t>
            </a:r>
            <a:r>
              <a:rPr lang="pl-PL" dirty="0"/>
              <a:t> i augmentacje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złożone sieci neuronowe – pierwsze przykłady</a:t>
            </a:r>
          </a:p>
        </p:txBody>
      </p:sp>
    </p:spTree>
    <p:extLst>
      <p:ext uri="{BB962C8B-B14F-4D97-AF65-F5344CB8AC3E}">
        <p14:creationId xmlns:p14="http://schemas.microsoft.com/office/powerpoint/2010/main" val="34654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60F837D-839F-CE95-6BBD-B416A481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442912"/>
            <a:ext cx="103917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2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01DF7B3-8159-B220-AFE0-C2B62E82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38150"/>
            <a:ext cx="105346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9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01DF7B3-8159-B220-AFE0-C2B62E82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38150"/>
            <a:ext cx="105346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7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450FF02-788B-106B-D1B5-EBEFA36C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423862"/>
            <a:ext cx="104489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AF41304-9377-9E6D-5FDA-DA0E381D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433387"/>
            <a:ext cx="105727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74B9E2A-6576-1B65-B363-769141D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452437"/>
            <a:ext cx="105441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1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5" y="24803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357" y="954116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1604010" y="4523273"/>
            <a:ext cx="898398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1">
                    <a:lumMod val="75000"/>
                  </a:schemeClr>
                </a:solidFill>
              </a:rPr>
              <a:t>Sieci-</a:t>
            </a:r>
            <a:r>
              <a:rPr lang="pl-PL" sz="1600" dirty="0" err="1">
                <a:solidFill>
                  <a:schemeClr val="accent1">
                    <a:lumMod val="75000"/>
                  </a:schemeClr>
                </a:solidFill>
              </a:rPr>
              <a:t>konwolucyjne</a:t>
            </a:r>
            <a:r>
              <a:rPr lang="pl-PL" sz="1600" dirty="0"/>
              <a:t>/</a:t>
            </a:r>
            <a:r>
              <a:rPr lang="pl-PL" sz="1600" dirty="0">
                <a:hlinkClick r:id="rId5" tooltip="augmentation-layer-01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augmentation-layer-01.ipynb</a:t>
            </a:r>
            <a:endParaRPr lang="pl-PL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1">
                    <a:lumMod val="75000"/>
                  </a:schemeClr>
                </a:solidFill>
              </a:rPr>
              <a:t>Sieci-</a:t>
            </a:r>
            <a:r>
              <a:rPr lang="pl-PL" sz="1600" dirty="0" err="1">
                <a:solidFill>
                  <a:schemeClr val="accent1">
                    <a:lumMod val="75000"/>
                  </a:schemeClr>
                </a:solidFill>
              </a:rPr>
              <a:t>konwolucyjne</a:t>
            </a:r>
            <a:r>
              <a:rPr lang="pl-PL" sz="1600" dirty="0"/>
              <a:t>/</a:t>
            </a:r>
            <a:r>
              <a:rPr lang="pl-PL" sz="1600" dirty="0">
                <a:hlinkClick r:id="rId6" tooltip="convolutional-layer-01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convolutional-layer-01.ipynb</a:t>
            </a:r>
            <a:endParaRPr lang="pl-PL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1">
                    <a:lumMod val="75000"/>
                  </a:schemeClr>
                </a:solidFill>
              </a:rPr>
              <a:t>Sieci-</a:t>
            </a:r>
            <a:r>
              <a:rPr lang="pl-PL" sz="1600" dirty="0" err="1">
                <a:solidFill>
                  <a:schemeClr val="accent1">
                    <a:lumMod val="75000"/>
                  </a:schemeClr>
                </a:solidFill>
              </a:rPr>
              <a:t>konwolucyjne</a:t>
            </a:r>
            <a:r>
              <a:rPr lang="pl-PL" sz="1600" dirty="0"/>
              <a:t>/</a:t>
            </a:r>
            <a:r>
              <a:rPr lang="pl-PL" sz="1600" dirty="0">
                <a:hlinkClick r:id="rId7" tooltip="convolutional-with_ann-layer-01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convolutional-with_ann-layer-01.ipynb</a:t>
            </a:r>
            <a:endParaRPr lang="pl-PL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1">
                    <a:lumMod val="75000"/>
                  </a:schemeClr>
                </a:solidFill>
              </a:rPr>
              <a:t>Sieci-</a:t>
            </a:r>
            <a:r>
              <a:rPr lang="pl-PL" sz="1600" dirty="0" err="1">
                <a:solidFill>
                  <a:schemeClr val="accent1">
                    <a:lumMod val="75000"/>
                  </a:schemeClr>
                </a:solidFill>
              </a:rPr>
              <a:t>konwolucyjne</a:t>
            </a:r>
            <a:r>
              <a:rPr lang="pl-PL" sz="1600" dirty="0"/>
              <a:t>/</a:t>
            </a:r>
            <a:r>
              <a:rPr lang="pl-PL" sz="1600" dirty="0" err="1"/>
              <a:t>CNN_plant_case.ipynb</a:t>
            </a:r>
            <a:r>
              <a:rPr lang="pl-PL" sz="1600" dirty="0"/>
              <a:t> – klasyfikacja wieloklasowa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600" dirty="0" err="1">
                <a:hlinkClick r:id="rId8"/>
              </a:rPr>
              <a:t>Seci-konwolucyjne</a:t>
            </a:r>
            <a:r>
              <a:rPr lang="pl-PL" sz="1600" dirty="0"/>
              <a:t>/</a:t>
            </a:r>
            <a:r>
              <a:rPr lang="pl-PL" sz="1600" dirty="0" err="1"/>
              <a:t>CNN_brain_tumor_case.ipynb</a:t>
            </a:r>
            <a:r>
              <a:rPr lang="pl-PL" sz="1600" dirty="0"/>
              <a:t> – klasyfikacja binarna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61360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A6CC091-7DF6-351F-44F7-C0403F6CB7FC}"/>
              </a:ext>
            </a:extLst>
          </p:cNvPr>
          <p:cNvSpPr/>
          <p:nvPr/>
        </p:nvSpPr>
        <p:spPr bwMode="auto">
          <a:xfrm>
            <a:off x="5328516" y="1872030"/>
            <a:ext cx="1084218" cy="257509"/>
          </a:xfrm>
          <a:prstGeom prst="rect">
            <a:avLst/>
          </a:prstGeom>
          <a:solidFill>
            <a:srgbClr val="9BC4E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953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800" dirty="0">
                <a:solidFill>
                  <a:srgbClr val="000000"/>
                </a:solidFill>
                <a:latin typeface="Delivery"/>
              </a:rPr>
              <a:t>Bot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FAA05A0-7063-5A2B-C164-98E4675CB964}"/>
              </a:ext>
            </a:extLst>
          </p:cNvPr>
          <p:cNvSpPr/>
          <p:nvPr/>
        </p:nvSpPr>
        <p:spPr bwMode="auto">
          <a:xfrm>
            <a:off x="4220414" y="1887203"/>
            <a:ext cx="797828" cy="227162"/>
          </a:xfrm>
          <a:prstGeom prst="rect">
            <a:avLst/>
          </a:prstGeom>
          <a:solidFill>
            <a:srgbClr val="DADAD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WWW Explorer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8826C0AB-744F-0F58-0992-8871E46FCE2C}"/>
              </a:ext>
            </a:extLst>
          </p:cNvPr>
          <p:cNvSpPr/>
          <p:nvPr/>
        </p:nvSpPr>
        <p:spPr bwMode="auto">
          <a:xfrm>
            <a:off x="3258053" y="1872030"/>
            <a:ext cx="672737" cy="231075"/>
          </a:xfrm>
          <a:prstGeom prst="rect">
            <a:avLst/>
          </a:prstGeom>
          <a:solidFill>
            <a:srgbClr val="DADAD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Mobile APP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05BDB5A-A60C-0185-2060-3CFB0C5D6877}"/>
              </a:ext>
            </a:extLst>
          </p:cNvPr>
          <p:cNvSpPr/>
          <p:nvPr/>
        </p:nvSpPr>
        <p:spPr bwMode="auto">
          <a:xfrm>
            <a:off x="4809918" y="4379697"/>
            <a:ext cx="1580607" cy="1701857"/>
          </a:xfrm>
          <a:prstGeom prst="rect">
            <a:avLst/>
          </a:prstGeom>
          <a:solidFill>
            <a:srgbClr val="FFCC00">
              <a:lumMod val="20000"/>
              <a:lumOff val="8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AI Platform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DE19D9E-B791-3FD4-B7BA-810D760EBD82}"/>
              </a:ext>
            </a:extLst>
          </p:cNvPr>
          <p:cNvSpPr/>
          <p:nvPr/>
        </p:nvSpPr>
        <p:spPr bwMode="auto">
          <a:xfrm>
            <a:off x="5018242" y="4714013"/>
            <a:ext cx="1189403" cy="317212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Azure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Cognitive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Services 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407597C3-89D0-80CD-378F-73EB7376F9B5}"/>
              </a:ext>
            </a:extLst>
          </p:cNvPr>
          <p:cNvSpPr/>
          <p:nvPr/>
        </p:nvSpPr>
        <p:spPr bwMode="auto">
          <a:xfrm>
            <a:off x="5018241" y="5142541"/>
            <a:ext cx="1189403" cy="317212"/>
          </a:xfrm>
          <a:prstGeom prst="rect">
            <a:avLst/>
          </a:prstGeom>
          <a:solidFill>
            <a:srgbClr val="CCE9A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Azure Machine Learning (AML) </a:t>
            </a:r>
            <a:endParaRPr kumimoji="0" lang="pl-P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51652FA-B7FC-4668-1C65-43F4B2C8243A}"/>
              </a:ext>
            </a:extLst>
          </p:cNvPr>
          <p:cNvGrpSpPr/>
          <p:nvPr/>
        </p:nvGrpSpPr>
        <p:grpSpPr>
          <a:xfrm>
            <a:off x="3544154" y="2737694"/>
            <a:ext cx="1404257" cy="839319"/>
            <a:chOff x="925385" y="2204327"/>
            <a:chExt cx="1404257" cy="839319"/>
          </a:xfrm>
        </p:grpSpPr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051CB7F6-573D-7F41-EF33-B79364BBAF4C}"/>
                </a:ext>
              </a:extLst>
            </p:cNvPr>
            <p:cNvSpPr/>
            <p:nvPr/>
          </p:nvSpPr>
          <p:spPr bwMode="auto">
            <a:xfrm>
              <a:off x="1034207" y="2314241"/>
              <a:ext cx="1189403" cy="257509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WWW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layer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A4A2963B-854D-62C0-75DF-09C442B07753}"/>
                </a:ext>
              </a:extLst>
            </p:cNvPr>
            <p:cNvSpPr/>
            <p:nvPr/>
          </p:nvSpPr>
          <p:spPr bwMode="auto">
            <a:xfrm>
              <a:off x="1034207" y="2686230"/>
              <a:ext cx="1189403" cy="257509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Business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layer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8F9F6230-8309-4EB3-05B1-4AE97754463F}"/>
                </a:ext>
              </a:extLst>
            </p:cNvPr>
            <p:cNvSpPr/>
            <p:nvPr/>
          </p:nvSpPr>
          <p:spPr bwMode="auto">
            <a:xfrm>
              <a:off x="925385" y="2204327"/>
              <a:ext cx="1404257" cy="839319"/>
            </a:xfrm>
            <a:prstGeom prst="rect">
              <a:avLst/>
            </a:prstGeom>
            <a:noFill/>
            <a:ln w="12700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BEF0834A-87CB-1230-F1F7-04633FB9B080}"/>
              </a:ext>
            </a:extLst>
          </p:cNvPr>
          <p:cNvGrpSpPr/>
          <p:nvPr/>
        </p:nvGrpSpPr>
        <p:grpSpPr>
          <a:xfrm>
            <a:off x="8594231" y="3728844"/>
            <a:ext cx="1434596" cy="1701858"/>
            <a:chOff x="6553341" y="2715801"/>
            <a:chExt cx="1434596" cy="1701858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B0EF688-D9E0-0928-538D-ECFE9DC2DD5E}"/>
                </a:ext>
              </a:extLst>
            </p:cNvPr>
            <p:cNvSpPr/>
            <p:nvPr/>
          </p:nvSpPr>
          <p:spPr bwMode="auto">
            <a:xfrm>
              <a:off x="6666691" y="2869099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Office 365</a:t>
              </a:r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5E7C67D3-B2A9-1120-0A0A-E2FDC66687D8}"/>
                </a:ext>
              </a:extLst>
            </p:cNvPr>
            <p:cNvSpPr/>
            <p:nvPr/>
          </p:nvSpPr>
          <p:spPr bwMode="auto">
            <a:xfrm>
              <a:off x="6666691" y="3235136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SharePoint</a:t>
              </a:r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E6825214-6CB4-F343-61DD-E4203652BC8B}"/>
                </a:ext>
              </a:extLst>
            </p:cNvPr>
            <p:cNvSpPr/>
            <p:nvPr/>
          </p:nvSpPr>
          <p:spPr bwMode="auto">
            <a:xfrm>
              <a:off x="6666691" y="3609146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SalesForce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F495EB0A-320C-B386-2B35-FC854907A830}"/>
                </a:ext>
              </a:extLst>
            </p:cNvPr>
            <p:cNvSpPr/>
            <p:nvPr/>
          </p:nvSpPr>
          <p:spPr bwMode="auto">
            <a:xfrm>
              <a:off x="6656244" y="3996642"/>
              <a:ext cx="1189403" cy="284044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8BE59351-DE35-7A7E-256E-3EB9A16C0E67}"/>
                </a:ext>
              </a:extLst>
            </p:cNvPr>
            <p:cNvSpPr/>
            <p:nvPr/>
          </p:nvSpPr>
          <p:spPr bwMode="auto">
            <a:xfrm>
              <a:off x="6553341" y="2715801"/>
              <a:ext cx="1434596" cy="1701858"/>
            </a:xfrm>
            <a:prstGeom prst="rect">
              <a:avLst/>
            </a:prstGeom>
            <a:noFill/>
            <a:ln w="12700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FF30EEE-1519-CDA9-0109-605DCEC82C5B}"/>
              </a:ext>
            </a:extLst>
          </p:cNvPr>
          <p:cNvGrpSpPr/>
          <p:nvPr/>
        </p:nvGrpSpPr>
        <p:grpSpPr>
          <a:xfrm>
            <a:off x="5796552" y="2433520"/>
            <a:ext cx="2386244" cy="1701858"/>
            <a:chOff x="2865070" y="1936184"/>
            <a:chExt cx="2386244" cy="1701858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4F896071-51C4-7BDD-0510-3EEE2CF6ECE4}"/>
                </a:ext>
              </a:extLst>
            </p:cNvPr>
            <p:cNvSpPr/>
            <p:nvPr/>
          </p:nvSpPr>
          <p:spPr bwMode="auto">
            <a:xfrm>
              <a:off x="4167096" y="2623986"/>
              <a:ext cx="1084218" cy="257509"/>
            </a:xfrm>
            <a:prstGeom prst="rect">
              <a:avLst/>
            </a:prstGeom>
            <a:solidFill>
              <a:srgbClr val="DADADA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Connectors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9919EEA1-8939-6576-B30D-6B5010A0169C}"/>
                </a:ext>
              </a:extLst>
            </p:cNvPr>
            <p:cNvSpPr/>
            <p:nvPr/>
          </p:nvSpPr>
          <p:spPr bwMode="auto">
            <a:xfrm>
              <a:off x="2865070" y="1936184"/>
              <a:ext cx="1302026" cy="1701858"/>
            </a:xfrm>
            <a:prstGeom prst="rect">
              <a:avLst/>
            </a:prstGeom>
            <a:solidFill>
              <a:srgbClr val="CCE9AD"/>
            </a:solidFill>
            <a:ln w="12700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Platform</a:t>
              </a:r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C23B2C19-0564-F560-6C07-1F6305819AC4}"/>
                </a:ext>
              </a:extLst>
            </p:cNvPr>
            <p:cNvSpPr/>
            <p:nvPr/>
          </p:nvSpPr>
          <p:spPr bwMode="auto">
            <a:xfrm>
              <a:off x="2978578" y="2214800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Automate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89E0453B-265C-BCCA-8575-B38D4DDABE23}"/>
                </a:ext>
              </a:extLst>
            </p:cNvPr>
            <p:cNvSpPr/>
            <p:nvPr/>
          </p:nvSpPr>
          <p:spPr bwMode="auto">
            <a:xfrm>
              <a:off x="2978579" y="2529737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Virtual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Agents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3DAFD881-CC46-CDB0-2246-414DBD101E27}"/>
                </a:ext>
              </a:extLst>
            </p:cNvPr>
            <p:cNvSpPr/>
            <p:nvPr/>
          </p:nvSpPr>
          <p:spPr bwMode="auto">
            <a:xfrm>
              <a:off x="2978578" y="2899874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</a:t>
              </a: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Apps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50939321-5575-FA78-FC4C-11E69CFFA59C}"/>
                </a:ext>
              </a:extLst>
            </p:cNvPr>
            <p:cNvSpPr/>
            <p:nvPr/>
          </p:nvSpPr>
          <p:spPr bwMode="auto">
            <a:xfrm>
              <a:off x="2978579" y="3244417"/>
              <a:ext cx="1084218" cy="257509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Power BI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1EF43FC-891E-D12A-1B19-8D26D8DDFF63}"/>
              </a:ext>
            </a:extLst>
          </p:cNvPr>
          <p:cNvGrpSpPr/>
          <p:nvPr/>
        </p:nvGrpSpPr>
        <p:grpSpPr>
          <a:xfrm>
            <a:off x="8594231" y="1793446"/>
            <a:ext cx="1456508" cy="1757132"/>
            <a:chOff x="6533138" y="593141"/>
            <a:chExt cx="1456508" cy="1757132"/>
          </a:xfrm>
        </p:grpSpPr>
        <p:sp>
          <p:nvSpPr>
            <p:cNvPr id="29" name="Prostokąt 28">
              <a:extLst>
                <a:ext uri="{FF2B5EF4-FFF2-40B4-BE49-F238E27FC236}">
                  <a16:creationId xmlns:a16="http://schemas.microsoft.com/office/drawing/2014/main" id="{86472F01-B2F6-58E8-DDE4-038F5AFC2087}"/>
                </a:ext>
              </a:extLst>
            </p:cNvPr>
            <p:cNvSpPr/>
            <p:nvPr/>
          </p:nvSpPr>
          <p:spPr bwMode="auto">
            <a:xfrm>
              <a:off x="6533138" y="593141"/>
              <a:ext cx="1456508" cy="1757132"/>
            </a:xfrm>
            <a:prstGeom prst="rect">
              <a:avLst/>
            </a:prstGeom>
            <a:solidFill>
              <a:srgbClr val="969696">
                <a:lumMod val="60000"/>
                <a:lumOff val="40000"/>
              </a:srgbClr>
            </a:solidFill>
            <a:ln w="12700" cap="flat" cmpd="sng" algn="ctr">
              <a:solidFill>
                <a:srgbClr val="EAEAEA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9536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elivery"/>
                </a:rPr>
                <a:t>Channels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endParaRPr>
            </a:p>
          </p:txBody>
        </p:sp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0F337C12-9BCB-E94C-2B70-F119CA51A2D6}"/>
                </a:ext>
              </a:extLst>
            </p:cNvPr>
            <p:cNvSpPr/>
            <p:nvPr/>
          </p:nvSpPr>
          <p:spPr bwMode="auto">
            <a:xfrm>
              <a:off x="6666691" y="820531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Facebook Messenger</a:t>
              </a:r>
            </a:p>
          </p:txBody>
        </p:sp>
        <p:sp>
          <p:nvSpPr>
            <p:cNvPr id="31" name="Prostokąt 30">
              <a:extLst>
                <a:ext uri="{FF2B5EF4-FFF2-40B4-BE49-F238E27FC236}">
                  <a16:creationId xmlns:a16="http://schemas.microsoft.com/office/drawing/2014/main" id="{73E2C3F8-2113-B00D-2CA2-3F51C3EBBEDC}"/>
                </a:ext>
              </a:extLst>
            </p:cNvPr>
            <p:cNvSpPr/>
            <p:nvPr/>
          </p:nvSpPr>
          <p:spPr bwMode="auto">
            <a:xfrm>
              <a:off x="6666691" y="1160132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Teams</a:t>
              </a:r>
              <a:endPara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Prostokąt 31">
              <a:extLst>
                <a:ext uri="{FF2B5EF4-FFF2-40B4-BE49-F238E27FC236}">
                  <a16:creationId xmlns:a16="http://schemas.microsoft.com/office/drawing/2014/main" id="{62FBD4C0-C6A7-0283-38D7-0BD9A7822621}"/>
                </a:ext>
              </a:extLst>
            </p:cNvPr>
            <p:cNvSpPr/>
            <p:nvPr/>
          </p:nvSpPr>
          <p:spPr bwMode="auto">
            <a:xfrm>
              <a:off x="6666691" y="1541494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Twitter</a:t>
              </a:r>
            </a:p>
          </p:txBody>
        </p:sp>
        <p:sp>
          <p:nvSpPr>
            <p:cNvPr id="33" name="Prostokąt 32">
              <a:extLst>
                <a:ext uri="{FF2B5EF4-FFF2-40B4-BE49-F238E27FC236}">
                  <a16:creationId xmlns:a16="http://schemas.microsoft.com/office/drawing/2014/main" id="{625C2170-D7DD-1987-632A-8E80C704D9EA}"/>
                </a:ext>
              </a:extLst>
            </p:cNvPr>
            <p:cNvSpPr/>
            <p:nvPr/>
          </p:nvSpPr>
          <p:spPr bwMode="auto">
            <a:xfrm>
              <a:off x="6666691" y="1922856"/>
              <a:ext cx="1189403" cy="284044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2942DDE5-1EB1-04F1-0E23-92FAFEFACD4B}"/>
              </a:ext>
            </a:extLst>
          </p:cNvPr>
          <p:cNvCxnSpPr/>
          <p:nvPr/>
        </p:nvCxnSpPr>
        <p:spPr bwMode="auto">
          <a:xfrm flipV="1">
            <a:off x="3652976" y="2129539"/>
            <a:ext cx="0" cy="51494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46D0A822-9E7A-60BE-722A-DCF96D68CD94}"/>
              </a:ext>
            </a:extLst>
          </p:cNvPr>
          <p:cNvCxnSpPr/>
          <p:nvPr/>
        </p:nvCxnSpPr>
        <p:spPr bwMode="auto">
          <a:xfrm flipV="1">
            <a:off x="4549959" y="2144784"/>
            <a:ext cx="0" cy="51494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Łącznik: łamany 35">
            <a:extLst>
              <a:ext uri="{FF2B5EF4-FFF2-40B4-BE49-F238E27FC236}">
                <a16:creationId xmlns:a16="http://schemas.microsoft.com/office/drawing/2014/main" id="{3209BA3C-FFAC-37F0-3340-54F4FE25A3D9}"/>
              </a:ext>
            </a:extLst>
          </p:cNvPr>
          <p:cNvCxnSpPr/>
          <p:nvPr/>
        </p:nvCxnSpPr>
        <p:spPr bwMode="auto">
          <a:xfrm rot="16200000" flipH="1">
            <a:off x="3820062" y="3964062"/>
            <a:ext cx="1408059" cy="568234"/>
          </a:xfrm>
          <a:prstGeom prst="bentConnector3">
            <a:avLst>
              <a:gd name="adj1" fmla="val 100097"/>
            </a:avLst>
          </a:prstGeom>
          <a:solidFill>
            <a:srgbClr val="FFFFFF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8D44CA91-CD76-262A-B2A1-1F3C1D9B2AC1}"/>
              </a:ext>
            </a:extLst>
          </p:cNvPr>
          <p:cNvCxnSpPr/>
          <p:nvPr/>
        </p:nvCxnSpPr>
        <p:spPr bwMode="auto">
          <a:xfrm>
            <a:off x="6530051" y="1935470"/>
            <a:ext cx="2018211" cy="0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Łącznik: łamany 37">
            <a:extLst>
              <a:ext uri="{FF2B5EF4-FFF2-40B4-BE49-F238E27FC236}">
                <a16:creationId xmlns:a16="http://schemas.microsoft.com/office/drawing/2014/main" id="{CFA609B0-9021-A7A2-6944-AAADD4AA684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380276" y="2367406"/>
            <a:ext cx="713102" cy="273209"/>
          </a:xfrm>
          <a:prstGeom prst="bentConnector3">
            <a:avLst>
              <a:gd name="adj1" fmla="val 102207"/>
            </a:avLst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Łącznik: łamany 38">
            <a:extLst>
              <a:ext uri="{FF2B5EF4-FFF2-40B4-BE49-F238E27FC236}">
                <a16:creationId xmlns:a16="http://schemas.microsoft.com/office/drawing/2014/main" id="{8A30D74A-25FD-E005-ABCE-FF2585096536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455746" y="3764740"/>
            <a:ext cx="1407792" cy="672735"/>
          </a:xfrm>
          <a:prstGeom prst="bentConnector3">
            <a:avLst>
              <a:gd name="adj1" fmla="val 99179"/>
            </a:avLst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Łącznik: łamany 39">
            <a:extLst>
              <a:ext uri="{FF2B5EF4-FFF2-40B4-BE49-F238E27FC236}">
                <a16:creationId xmlns:a16="http://schemas.microsoft.com/office/drawing/2014/main" id="{2944D7F5-BF85-6CA3-B8D8-05DB52B850A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096252" y="3504522"/>
            <a:ext cx="1413874" cy="1191085"/>
          </a:xfrm>
          <a:prstGeom prst="bentConnector2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829972BE-9609-5A68-8258-232B1664D511}"/>
              </a:ext>
            </a:extLst>
          </p:cNvPr>
          <p:cNvCxnSpPr/>
          <p:nvPr/>
        </p:nvCxnSpPr>
        <p:spPr bwMode="auto">
          <a:xfrm>
            <a:off x="5018242" y="3477106"/>
            <a:ext cx="718585" cy="0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Łącznik prosty ze strzałką 41">
            <a:extLst>
              <a:ext uri="{FF2B5EF4-FFF2-40B4-BE49-F238E27FC236}">
                <a16:creationId xmlns:a16="http://schemas.microsoft.com/office/drawing/2014/main" id="{BE6ED0CE-9D19-C973-FF8A-E92A09B00303}"/>
              </a:ext>
            </a:extLst>
          </p:cNvPr>
          <p:cNvCxnSpPr/>
          <p:nvPr/>
        </p:nvCxnSpPr>
        <p:spPr bwMode="auto">
          <a:xfrm flipV="1">
            <a:off x="4948411" y="2147459"/>
            <a:ext cx="503954" cy="49702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rgbClr val="69696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Prostokąt 42">
            <a:extLst>
              <a:ext uri="{FF2B5EF4-FFF2-40B4-BE49-F238E27FC236}">
                <a16:creationId xmlns:a16="http://schemas.microsoft.com/office/drawing/2014/main" id="{AE2FA7BF-2789-672C-EB2A-6863B0D650D8}"/>
              </a:ext>
            </a:extLst>
          </p:cNvPr>
          <p:cNvSpPr/>
          <p:nvPr/>
        </p:nvSpPr>
        <p:spPr>
          <a:xfrm>
            <a:off x="1668031" y="2817559"/>
            <a:ext cx="1404257" cy="575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pl-PL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Kit </a:t>
            </a:r>
            <a:endParaRPr lang="pl-PL" sz="800" dirty="0"/>
          </a:p>
        </p:txBody>
      </p: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F62EDC9D-2584-5A3F-CC06-E89031212153}"/>
              </a:ext>
            </a:extLst>
          </p:cNvPr>
          <p:cNvCxnSpPr/>
          <p:nvPr/>
        </p:nvCxnSpPr>
        <p:spPr>
          <a:xfrm flipH="1">
            <a:off x="3117986" y="3092430"/>
            <a:ext cx="25188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: łamany 49">
            <a:extLst>
              <a:ext uri="{FF2B5EF4-FFF2-40B4-BE49-F238E27FC236}">
                <a16:creationId xmlns:a16="http://schemas.microsoft.com/office/drawing/2014/main" id="{B3149A11-3DDB-42A9-FE1F-74F3A3951D3C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2721363" y="3041472"/>
            <a:ext cx="1812127" cy="2514532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E9851FE0-8E94-4774-50B8-94C7C864D946}"/>
              </a:ext>
            </a:extLst>
          </p:cNvPr>
          <p:cNvSpPr txBox="1"/>
          <p:nvPr/>
        </p:nvSpPr>
        <p:spPr>
          <a:xfrm>
            <a:off x="3142119" y="2737694"/>
            <a:ext cx="33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AB02EE9F-9A09-8F2C-2AE2-F62E5B1BADAD}"/>
              </a:ext>
            </a:extLst>
          </p:cNvPr>
          <p:cNvSpPr txBox="1"/>
          <p:nvPr/>
        </p:nvSpPr>
        <p:spPr>
          <a:xfrm>
            <a:off x="3652976" y="4200342"/>
            <a:ext cx="559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rgbClr val="FF0000"/>
                </a:solidFill>
              </a:rPr>
              <a:t>REST API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C4D6C97-4175-319D-A565-55EE5C10CA43}"/>
              </a:ext>
            </a:extLst>
          </p:cNvPr>
          <p:cNvSpPr/>
          <p:nvPr/>
        </p:nvSpPr>
        <p:spPr bwMode="auto">
          <a:xfrm>
            <a:off x="5018241" y="5635463"/>
            <a:ext cx="1189403" cy="3172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l-PL" sz="800" kern="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Ś</a:t>
            </a: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rodowisko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hostujace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model i serwis</a:t>
            </a:r>
          </a:p>
        </p:txBody>
      </p:sp>
      <p:cxnSp>
        <p:nvCxnSpPr>
          <p:cNvPr id="44" name="Łącznik: łamany 43">
            <a:extLst>
              <a:ext uri="{FF2B5EF4-FFF2-40B4-BE49-F238E27FC236}">
                <a16:creationId xmlns:a16="http://schemas.microsoft.com/office/drawing/2014/main" id="{34077D11-2DD1-2FBD-B0C9-7BD79E42E72C}"/>
              </a:ext>
            </a:extLst>
          </p:cNvPr>
          <p:cNvCxnSpPr>
            <a:cxnSpLocks/>
            <a:stCxn id="10" idx="3"/>
            <a:endCxn id="9" idx="3"/>
          </p:cNvCxnSpPr>
          <p:nvPr/>
        </p:nvCxnSpPr>
        <p:spPr>
          <a:xfrm flipV="1">
            <a:off x="6207644" y="4872619"/>
            <a:ext cx="1" cy="428528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Łącznik: łamany 54">
            <a:extLst>
              <a:ext uri="{FF2B5EF4-FFF2-40B4-BE49-F238E27FC236}">
                <a16:creationId xmlns:a16="http://schemas.microsoft.com/office/drawing/2014/main" id="{83DBC160-DF3B-E882-6CBF-5F7EC56FE079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H="1">
            <a:off x="5970137" y="5556562"/>
            <a:ext cx="363368" cy="111646"/>
          </a:xfrm>
          <a:prstGeom prst="bentConnector4">
            <a:avLst>
              <a:gd name="adj1" fmla="val -11071"/>
              <a:gd name="adj2" fmla="val 3047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49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D2250E0-16FD-DA49-C134-95F3FAB07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19" y="74205"/>
            <a:ext cx="6994227" cy="6823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10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005BDB5A-A60C-0185-2060-3CFB0C5D6877}"/>
              </a:ext>
            </a:extLst>
          </p:cNvPr>
          <p:cNvSpPr/>
          <p:nvPr/>
        </p:nvSpPr>
        <p:spPr bwMode="auto">
          <a:xfrm>
            <a:off x="6095999" y="2538756"/>
            <a:ext cx="2425329" cy="2177182"/>
          </a:xfrm>
          <a:prstGeom prst="rect">
            <a:avLst/>
          </a:prstGeom>
          <a:solidFill>
            <a:srgbClr val="FFCC00">
              <a:lumMod val="20000"/>
              <a:lumOff val="8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AI Platform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DE19D9E-B791-3FD4-B7BA-810D760EBD82}"/>
              </a:ext>
            </a:extLst>
          </p:cNvPr>
          <p:cNvSpPr/>
          <p:nvPr/>
        </p:nvSpPr>
        <p:spPr bwMode="auto">
          <a:xfrm>
            <a:off x="6513396" y="3030520"/>
            <a:ext cx="1825054" cy="434235"/>
          </a:xfrm>
          <a:prstGeom prst="rect">
            <a:avLst/>
          </a:prstGeom>
          <a:solidFill>
            <a:srgbClr val="FF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Azure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Cognitive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Services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407597C3-89D0-80CD-378F-73EB7376F9B5}"/>
              </a:ext>
            </a:extLst>
          </p:cNvPr>
          <p:cNvSpPr/>
          <p:nvPr/>
        </p:nvSpPr>
        <p:spPr bwMode="auto">
          <a:xfrm>
            <a:off x="6513395" y="3627347"/>
            <a:ext cx="1825054" cy="434235"/>
          </a:xfrm>
          <a:prstGeom prst="rect">
            <a:avLst/>
          </a:prstGeom>
          <a:solidFill>
            <a:srgbClr val="CCE9A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Open AI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51CB7F6-573D-7F41-EF33-B79364BBAF4C}"/>
              </a:ext>
            </a:extLst>
          </p:cNvPr>
          <p:cNvSpPr/>
          <p:nvPr/>
        </p:nvSpPr>
        <p:spPr bwMode="auto">
          <a:xfrm>
            <a:off x="2795346" y="3041269"/>
            <a:ext cx="1189403" cy="257509"/>
          </a:xfrm>
          <a:prstGeom prst="rect">
            <a:avLst/>
          </a:prstGeom>
          <a:solidFill>
            <a:srgbClr val="DADAD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Postman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/ </a:t>
            </a: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livery"/>
              </a:rPr>
              <a:t>Curl</a:t>
            </a:r>
            <a:endParaRPr kumimoji="0" lang="pl-P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livery"/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A4A2963B-854D-62C0-75DF-09C442B07753}"/>
              </a:ext>
            </a:extLst>
          </p:cNvPr>
          <p:cNvSpPr/>
          <p:nvPr/>
        </p:nvSpPr>
        <p:spPr bwMode="auto">
          <a:xfrm>
            <a:off x="2796305" y="3968695"/>
            <a:ext cx="1189403" cy="257509"/>
          </a:xfrm>
          <a:prstGeom prst="rect">
            <a:avLst/>
          </a:prstGeom>
          <a:solidFill>
            <a:srgbClr val="DADAD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9536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800" kern="0" dirty="0">
                <a:solidFill>
                  <a:srgbClr val="000000"/>
                </a:solidFill>
                <a:latin typeface="Delivery"/>
              </a:rPr>
              <a:t>APP (</a:t>
            </a:r>
            <a:r>
              <a:rPr lang="pl-PL" sz="800" kern="0" dirty="0" err="1">
                <a:solidFill>
                  <a:srgbClr val="000000"/>
                </a:solidFill>
                <a:latin typeface="Delivery"/>
              </a:rPr>
              <a:t>Python</a:t>
            </a:r>
            <a:r>
              <a:rPr lang="pl-PL" sz="800" kern="0" dirty="0">
                <a:solidFill>
                  <a:srgbClr val="000000"/>
                </a:solidFill>
                <a:latin typeface="Delivery"/>
              </a:rPr>
              <a:t>)</a:t>
            </a:r>
            <a:endParaRPr kumimoji="0" lang="pl-P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livery"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AB02EE9F-9A09-8F2C-2AE2-F62E5B1BADAD}"/>
              </a:ext>
            </a:extLst>
          </p:cNvPr>
          <p:cNvSpPr txBox="1"/>
          <p:nvPr/>
        </p:nvSpPr>
        <p:spPr>
          <a:xfrm>
            <a:off x="4630723" y="3517235"/>
            <a:ext cx="689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rgbClr val="FF0000"/>
                </a:solidFill>
              </a:rPr>
              <a:t>REST API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7F6DAFD4-47FE-AA22-B605-6554B2D244CE}"/>
              </a:ext>
            </a:extLst>
          </p:cNvPr>
          <p:cNvSpPr/>
          <p:nvPr/>
        </p:nvSpPr>
        <p:spPr bwMode="auto">
          <a:xfrm>
            <a:off x="6513395" y="4209111"/>
            <a:ext cx="1825054" cy="434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</a:p>
        </p:txBody>
      </p:sp>
      <p:cxnSp>
        <p:nvCxnSpPr>
          <p:cNvPr id="44" name="Łącznik prosty ze strzałką 43">
            <a:extLst>
              <a:ext uri="{FF2B5EF4-FFF2-40B4-BE49-F238E27FC236}">
                <a16:creationId xmlns:a16="http://schemas.microsoft.com/office/drawing/2014/main" id="{C743B288-7266-0401-AC27-EA5C48EF5955}"/>
              </a:ext>
            </a:extLst>
          </p:cNvPr>
          <p:cNvCxnSpPr>
            <a:cxnSpLocks/>
          </p:cNvCxnSpPr>
          <p:nvPr/>
        </p:nvCxnSpPr>
        <p:spPr>
          <a:xfrm>
            <a:off x="4126289" y="3156339"/>
            <a:ext cx="1969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3C794E52-E278-4CC7-8FD1-C1361D4E243A}"/>
              </a:ext>
            </a:extLst>
          </p:cNvPr>
          <p:cNvCxnSpPr>
            <a:cxnSpLocks/>
          </p:cNvCxnSpPr>
          <p:nvPr/>
        </p:nvCxnSpPr>
        <p:spPr>
          <a:xfrm>
            <a:off x="4126288" y="4061582"/>
            <a:ext cx="1969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321D4AA9-9210-B5CC-192C-E331EF4FFF7D}"/>
              </a:ext>
            </a:extLst>
          </p:cNvPr>
          <p:cNvSpPr txBox="1"/>
          <p:nvPr/>
        </p:nvSpPr>
        <p:spPr>
          <a:xfrm>
            <a:off x="8206291" y="3717506"/>
            <a:ext cx="981512" cy="25391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l-PL" sz="1050" dirty="0" err="1">
                <a:solidFill>
                  <a:schemeClr val="bg1"/>
                </a:solidFill>
              </a:rPr>
              <a:t>ChatGTP</a:t>
            </a:r>
            <a:endParaRPr lang="pl-PL" sz="1050" dirty="0">
              <a:solidFill>
                <a:schemeClr val="bg1"/>
              </a:solidFill>
            </a:endParaRP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97761237-7CE5-AC61-583C-216C956F2E58}"/>
              </a:ext>
            </a:extLst>
          </p:cNvPr>
          <p:cNvSpPr txBox="1"/>
          <p:nvPr/>
        </p:nvSpPr>
        <p:spPr>
          <a:xfrm>
            <a:off x="8206291" y="3165177"/>
            <a:ext cx="981512" cy="25391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l-PL" sz="1050" dirty="0" err="1">
                <a:solidFill>
                  <a:schemeClr val="bg1"/>
                </a:solidFill>
              </a:rPr>
              <a:t>Vision</a:t>
            </a:r>
            <a:r>
              <a:rPr lang="pl-PL" sz="1050" dirty="0">
                <a:solidFill>
                  <a:schemeClr val="bg1"/>
                </a:solidFill>
              </a:rPr>
              <a:t> (OCR)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E4E13A2E-F135-3DF6-1113-FA10D4F0D1AD}"/>
              </a:ext>
            </a:extLst>
          </p:cNvPr>
          <p:cNvSpPr txBox="1"/>
          <p:nvPr/>
        </p:nvSpPr>
        <p:spPr>
          <a:xfrm>
            <a:off x="8206291" y="4269835"/>
            <a:ext cx="981512" cy="25391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/>
                </a:solidFill>
              </a:rPr>
              <a:t>IRIS Model</a:t>
            </a:r>
          </a:p>
        </p:txBody>
      </p:sp>
    </p:spTree>
    <p:extLst>
      <p:ext uri="{BB962C8B-B14F-4D97-AF65-F5344CB8AC3E}">
        <p14:creationId xmlns:p14="http://schemas.microsoft.com/office/powerpoint/2010/main" val="125889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902C517-ADEE-CFF7-B1FF-D728525C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4" y="727420"/>
            <a:ext cx="11003087" cy="59060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wal 2">
            <a:extLst>
              <a:ext uri="{FF2B5EF4-FFF2-40B4-BE49-F238E27FC236}">
                <a16:creationId xmlns:a16="http://schemas.microsoft.com/office/drawing/2014/main" id="{DA518C72-6A51-B3F0-B600-206F1E2BD43F}"/>
              </a:ext>
            </a:extLst>
          </p:cNvPr>
          <p:cNvSpPr/>
          <p:nvPr/>
        </p:nvSpPr>
        <p:spPr>
          <a:xfrm>
            <a:off x="1751413" y="3235252"/>
            <a:ext cx="2045970" cy="64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C3C168C9-5095-94EB-7F7E-1528393C3ACF}"/>
              </a:ext>
            </a:extLst>
          </p:cNvPr>
          <p:cNvSpPr/>
          <p:nvPr/>
        </p:nvSpPr>
        <p:spPr>
          <a:xfrm>
            <a:off x="5134222" y="2708910"/>
            <a:ext cx="1380878" cy="137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66C53213-16FF-EB3E-C1B6-F99356146FC4}"/>
              </a:ext>
            </a:extLst>
          </p:cNvPr>
          <p:cNvSpPr/>
          <p:nvPr/>
        </p:nvSpPr>
        <p:spPr>
          <a:xfrm>
            <a:off x="7349490" y="2331720"/>
            <a:ext cx="2651760" cy="5257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AF93629-77C1-5FF1-EA1C-3BFF88AC1DE5}"/>
              </a:ext>
            </a:extLst>
          </p:cNvPr>
          <p:cNvSpPr txBox="1"/>
          <p:nvPr/>
        </p:nvSpPr>
        <p:spPr>
          <a:xfrm>
            <a:off x="2497932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4E5CBFE-E329-36C4-BD35-C1B83EB4260A}"/>
              </a:ext>
            </a:extLst>
          </p:cNvPr>
          <p:cNvSpPr txBox="1"/>
          <p:nvPr/>
        </p:nvSpPr>
        <p:spPr>
          <a:xfrm>
            <a:off x="5765274" y="3798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C23B80A-9525-A432-B130-3BBBD4E0FF54}"/>
              </a:ext>
            </a:extLst>
          </p:cNvPr>
          <p:cNvSpPr txBox="1"/>
          <p:nvPr/>
        </p:nvSpPr>
        <p:spPr>
          <a:xfrm>
            <a:off x="8664694" y="25242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7A3E3C08-A2F1-0907-1E5D-DB684F6659BC}"/>
              </a:ext>
            </a:extLst>
          </p:cNvPr>
          <p:cNvSpPr/>
          <p:nvPr/>
        </p:nvSpPr>
        <p:spPr>
          <a:xfrm>
            <a:off x="6125042" y="3235252"/>
            <a:ext cx="5579278" cy="3279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03131CA-3F06-F709-C39E-2FAFBD1D7B9A}"/>
              </a:ext>
            </a:extLst>
          </p:cNvPr>
          <p:cNvSpPr txBox="1"/>
          <p:nvPr/>
        </p:nvSpPr>
        <p:spPr>
          <a:xfrm>
            <a:off x="10184130" y="4583430"/>
            <a:ext cx="179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C00000"/>
                </a:solidFill>
              </a:rPr>
              <a:t>dzisiaj</a:t>
            </a:r>
          </a:p>
        </p:txBody>
      </p:sp>
    </p:spTree>
    <p:extLst>
      <p:ext uri="{BB962C8B-B14F-4D97-AF65-F5344CB8AC3E}">
        <p14:creationId xmlns:p14="http://schemas.microsoft.com/office/powerpoint/2010/main" val="1205664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5" y="351708"/>
            <a:ext cx="4187075" cy="2569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17" y="1296207"/>
            <a:ext cx="3794547" cy="223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1851660" y="4588309"/>
            <a:ext cx="9372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effectLst/>
              </a:rPr>
              <a:t>Notebooks</a:t>
            </a:r>
            <a:r>
              <a:rPr lang="pl-PL" sz="4000" dirty="0">
                <a:effectLst/>
              </a:rPr>
              <a:t>:</a:t>
            </a:r>
            <a:endParaRPr lang="pl-PL" sz="200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/Azure_OCR_API_case.ipynb</a:t>
            </a:r>
            <a:endParaRPr lang="pl-PL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</a:t>
            </a:r>
            <a:r>
              <a:rPr lang="pl-PL" sz="1600" dirty="0" err="1"/>
              <a:t>wmi_openAI_client.ipynb</a:t>
            </a:r>
            <a:endParaRPr lang="pl-PL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</a:t>
            </a:r>
            <a:r>
              <a:rPr lang="fr-FR" sz="1600" dirty="0" err="1">
                <a:hlinkClick r:id="rId6" tooltip="keras_classification_iris_case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keras_classification_iris_case.ipynb</a:t>
            </a:r>
            <a:r>
              <a:rPr lang="pl-PL" sz="1600" dirty="0"/>
              <a:t> – przypomnienie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</a:t>
            </a:r>
            <a:r>
              <a:rPr lang="en-US" sz="1600" dirty="0" err="1"/>
              <a:t>iris_case_transfer_learning.ipynb</a:t>
            </a:r>
            <a:r>
              <a:rPr lang="fr-FR" sz="1600" dirty="0">
                <a:solidFill>
                  <a:srgbClr val="0563C1"/>
                </a:solidFill>
                <a:hlinkClick r:id="rId6" tooltip="keras_classification_iris_case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fr-FR" sz="1600" dirty="0" err="1">
                <a:hlinkClick r:id="rId6" tooltip="keras_classification_iris_case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ipynb</a:t>
            </a:r>
            <a:r>
              <a:rPr lang="pl-PL" sz="1600" dirty="0"/>
              <a:t> - przypomnienie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</a:t>
            </a:r>
            <a:r>
              <a:rPr lang="pl-PL" sz="1600" dirty="0" err="1"/>
              <a:t>wmi_keras_classification_iris_rest_api.ipynb</a:t>
            </a:r>
            <a:r>
              <a:rPr lang="pl-PL" sz="1600" dirty="0"/>
              <a:t>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DACCB54-A750-50EB-C761-62335D92E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820" y="1877162"/>
            <a:ext cx="6425502" cy="31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5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2A0F2F0-82E0-BC3F-F09B-21FDB9FE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728787"/>
            <a:ext cx="104203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4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73742E9C-973C-DF3D-B106-7200393A9A8E}"/>
              </a:ext>
            </a:extLst>
          </p:cNvPr>
          <p:cNvSpPr txBox="1"/>
          <p:nvPr/>
        </p:nvSpPr>
        <p:spPr>
          <a:xfrm>
            <a:off x="2493627" y="1895804"/>
            <a:ext cx="7556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Konwolucja</a:t>
            </a:r>
            <a:r>
              <a:rPr lang="pl-P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co to jest i po co nam w ogóle jest ona potrzebna ?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BE6BF554-4302-F077-DD26-37F2ADABABF7}"/>
              </a:ext>
            </a:extLst>
          </p:cNvPr>
          <p:cNvSpPr txBox="1"/>
          <p:nvPr/>
        </p:nvSpPr>
        <p:spPr>
          <a:xfrm>
            <a:off x="2493627" y="3429000"/>
            <a:ext cx="6094602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Times New Roman" panose="02020603050405020304" pitchFamily="18" charset="0"/>
              </a:rPr>
              <a:t>Czym jest data </a:t>
            </a:r>
            <a:r>
              <a:rPr lang="pl-PL" dirty="0" err="1">
                <a:latin typeface="Times New Roman" panose="02020603050405020304" pitchFamily="18" charset="0"/>
              </a:rPr>
              <a:t>augmentation</a:t>
            </a:r>
            <a:r>
              <a:rPr lang="pl-PL" dirty="0">
                <a:latin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832462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25287</TotalTime>
  <Words>274</Words>
  <Application>Microsoft Office PowerPoint</Application>
  <PresentationFormat>Panoramiczny</PresentationFormat>
  <Paragraphs>72</Paragraphs>
  <Slides>26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Delivery</vt:lpstr>
      <vt:lpstr>Times New Roman</vt:lpstr>
      <vt:lpstr>Wingdings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Michalski (DHL PL)</dc:creator>
  <cp:lastModifiedBy>Wojciech Michalski (DHL PL)</cp:lastModifiedBy>
  <cp:revision>136</cp:revision>
  <dcterms:created xsi:type="dcterms:W3CDTF">2023-09-13T07:31:48Z</dcterms:created>
  <dcterms:modified xsi:type="dcterms:W3CDTF">2023-11-16T15:30:53Z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2023-10-04T06:59:41Z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84a6b5f2-4116-4b33-ab19-5959d2057ba1</vt:lpwstr>
  </property>
  <property fmtid="{D5CDD505-2E9C-101B-9397-08002B2CF9AE}" pid="8" name="MSIP_Label_736915f3-2f02-4945-8997-f2963298db46_ContentBits">
    <vt:lpwstr>1</vt:lpwstr>
  </property>
</Properties>
</file>